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Verdana"/>
      </a:defRPr>
    </a:lvl1pPr>
    <a:lvl2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Verdana"/>
      </a:defRPr>
    </a:lvl2pPr>
    <a:lvl3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Verdana"/>
      </a:defRPr>
    </a:lvl3pPr>
    <a:lvl4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Verdana"/>
      </a:defRPr>
    </a:lvl4pPr>
    <a:lvl5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Verdana"/>
      </a:defRPr>
    </a:lvl5pPr>
    <a:lvl6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Verdana"/>
      </a:defRPr>
    </a:lvl6pPr>
    <a:lvl7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Verdana"/>
      </a:defRPr>
    </a:lvl7pPr>
    <a:lvl8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Verdana"/>
      </a:defRPr>
    </a:lvl8pPr>
    <a:lvl9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j-lt"/>
        <a:ea typeface="+mj-ea"/>
        <a:cs typeface="+mj-cs"/>
        <a:sym typeface="Verdan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6"/>
          </a:solidFill>
        </a:fill>
      </a:tcStyle>
    </a:wholeTbl>
    <a:band2H>
      <a:tcTxStyle b="def" i="def"/>
      <a:tcStyle>
        <a:tcBdr/>
        <a:fill>
          <a:solidFill>
            <a:srgbClr val="E6E7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5E7"/>
          </a:solidFill>
        </a:fill>
      </a:tcStyle>
    </a:wholeTbl>
    <a:band2H>
      <a:tcTxStyle b="def" i="def"/>
      <a:tcStyle>
        <a:tcBdr/>
        <a:fill>
          <a:solidFill>
            <a:srgbClr val="E7EB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8D8"/>
          </a:solidFill>
        </a:fill>
      </a:tcStyle>
    </a:wholeTbl>
    <a:band2H>
      <a:tcTxStyle b="def" i="def"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>
              <a:lumOff val="29108"/>
            </a:schemeClr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rgbClr val="333333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rgbClr val="333333">
              <a:alpha val="20000"/>
            </a:srgbClr>
          </a:solidFill>
        </a:fill>
      </a:tcStyle>
    </a:firstCol>
    <a:la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508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90" latinLnBrk="0">
      <a:defRPr sz="1200">
        <a:latin typeface="+mj-lt"/>
        <a:ea typeface="+mj-ea"/>
        <a:cs typeface="+mj-cs"/>
        <a:sym typeface="Verdana"/>
      </a:defRPr>
    </a:lvl1pPr>
    <a:lvl2pPr indent="228600" defTabSz="914290" latinLnBrk="0">
      <a:defRPr sz="1200">
        <a:latin typeface="+mj-lt"/>
        <a:ea typeface="+mj-ea"/>
        <a:cs typeface="+mj-cs"/>
        <a:sym typeface="Verdana"/>
      </a:defRPr>
    </a:lvl2pPr>
    <a:lvl3pPr indent="457200" defTabSz="914290" latinLnBrk="0">
      <a:defRPr sz="1200">
        <a:latin typeface="+mj-lt"/>
        <a:ea typeface="+mj-ea"/>
        <a:cs typeface="+mj-cs"/>
        <a:sym typeface="Verdana"/>
      </a:defRPr>
    </a:lvl3pPr>
    <a:lvl4pPr indent="685800" defTabSz="914290" latinLnBrk="0">
      <a:defRPr sz="1200">
        <a:latin typeface="+mj-lt"/>
        <a:ea typeface="+mj-ea"/>
        <a:cs typeface="+mj-cs"/>
        <a:sym typeface="Verdana"/>
      </a:defRPr>
    </a:lvl4pPr>
    <a:lvl5pPr indent="914400" defTabSz="914290" latinLnBrk="0">
      <a:defRPr sz="1200">
        <a:latin typeface="+mj-lt"/>
        <a:ea typeface="+mj-ea"/>
        <a:cs typeface="+mj-cs"/>
        <a:sym typeface="Verdana"/>
      </a:defRPr>
    </a:lvl5pPr>
    <a:lvl6pPr indent="1143000" defTabSz="914290" latinLnBrk="0">
      <a:defRPr sz="1200">
        <a:latin typeface="+mj-lt"/>
        <a:ea typeface="+mj-ea"/>
        <a:cs typeface="+mj-cs"/>
        <a:sym typeface="Verdana"/>
      </a:defRPr>
    </a:lvl6pPr>
    <a:lvl7pPr indent="1371600" defTabSz="914290" latinLnBrk="0">
      <a:defRPr sz="1200">
        <a:latin typeface="+mj-lt"/>
        <a:ea typeface="+mj-ea"/>
        <a:cs typeface="+mj-cs"/>
        <a:sym typeface="Verdana"/>
      </a:defRPr>
    </a:lvl7pPr>
    <a:lvl8pPr indent="1600200" defTabSz="914290" latinLnBrk="0">
      <a:defRPr sz="1200">
        <a:latin typeface="+mj-lt"/>
        <a:ea typeface="+mj-ea"/>
        <a:cs typeface="+mj-cs"/>
        <a:sym typeface="Verdana"/>
      </a:defRPr>
    </a:lvl8pPr>
    <a:lvl9pPr indent="1828800" defTabSz="914290" latinLnBrk="0">
      <a:defRPr sz="1200">
        <a:latin typeface="+mj-lt"/>
        <a:ea typeface="+mj-ea"/>
        <a:cs typeface="+mj-cs"/>
        <a:sym typeface="Verdana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 - horizont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1554480"/>
            <a:ext cx="9144000" cy="10858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5589" y="4302080"/>
            <a:ext cx="2619342" cy="82821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0"/>
          <p:cNvSpPr txBox="1"/>
          <p:nvPr/>
        </p:nvSpPr>
        <p:spPr>
          <a:xfrm>
            <a:off x="6135623" y="3657598"/>
            <a:ext cx="2651766" cy="62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900">
                <a:latin typeface="Calibri"/>
                <a:ea typeface="Calibri"/>
                <a:cs typeface="Calibri"/>
                <a:sym typeface="Calibri"/>
              </a:defRPr>
            </a:pPr>
            <a:r>
              <a:t>Rhonda Fenwick, </a:t>
            </a:r>
            <a:r>
              <a:rPr i="1"/>
              <a:t>Time is Now I</a:t>
            </a:r>
            <a:br>
              <a:rPr i="1"/>
            </a:br>
            <a:r>
              <a:t>Through her art, Rhonda has explored psoriasis, a chronic skin disorder she has lived with since the age of six.</a:t>
            </a:r>
          </a:p>
        </p:txBody>
      </p:sp>
      <p:pic>
        <p:nvPicPr>
          <p:cNvPr id="1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0" t="0" r="16586" b="68237"/>
          <a:stretch>
            <a:fillRect/>
          </a:stretch>
        </p:blipFill>
        <p:spPr>
          <a:xfrm>
            <a:off x="-1" y="-839342"/>
            <a:ext cx="9144004" cy="239382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Body Level One…"/>
          <p:cNvSpPr txBox="1"/>
          <p:nvPr>
            <p:ph type="body" sz="quarter" idx="1" hasCustomPrompt="1"/>
          </p:nvPr>
        </p:nvSpPr>
        <p:spPr>
          <a:xfrm>
            <a:off x="419488" y="3815567"/>
            <a:ext cx="4159252" cy="2930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b="1" sz="1600"/>
            </a:lvl1pPr>
            <a:lvl2pPr marL="0" indent="0">
              <a:spcBef>
                <a:spcPts val="300"/>
              </a:spcBef>
              <a:buSzTx/>
              <a:buNone/>
              <a:defRPr b="1" sz="1600"/>
            </a:lvl2pPr>
            <a:lvl3pPr marL="0" indent="0">
              <a:spcBef>
                <a:spcPts val="300"/>
              </a:spcBef>
              <a:buSzTx/>
              <a:buNone/>
              <a:defRPr b="1" sz="1600"/>
            </a:lvl3pPr>
            <a:lvl4pPr marL="0" indent="0">
              <a:spcBef>
                <a:spcPts val="300"/>
              </a:spcBef>
              <a:buSzTx/>
              <a:buNone/>
              <a:defRPr b="1" sz="1600"/>
            </a:lvl4pPr>
            <a:lvl5pPr marL="0" indent="0">
              <a:spcBef>
                <a:spcPts val="300"/>
              </a:spcBef>
              <a:buSzTx/>
              <a:buNone/>
              <a:defRPr b="1" sz="1600"/>
            </a:lvl5pPr>
          </a:lstStyle>
          <a:p>
            <a:pPr/>
            <a:r>
              <a:t>Presentation 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" name="Text Placeholder 19"/>
          <p:cNvSpPr/>
          <p:nvPr>
            <p:ph type="body" sz="quarter" idx="21" hasCustomPrompt="1"/>
          </p:nvPr>
        </p:nvSpPr>
        <p:spPr>
          <a:xfrm>
            <a:off x="419098" y="4139803"/>
            <a:ext cx="5277218" cy="44768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</a:lstStyle>
          <a:p>
            <a:pPr/>
            <a:r>
              <a:t>Presenter Title | Legal Entity | Date</a:t>
            </a:r>
          </a:p>
        </p:txBody>
      </p:sp>
      <p:sp>
        <p:nvSpPr>
          <p:cNvPr id="20" name="Text Placeholder 2"/>
          <p:cNvSpPr/>
          <p:nvPr>
            <p:ph type="body" sz="quarter" idx="22"/>
          </p:nvPr>
        </p:nvSpPr>
        <p:spPr>
          <a:xfrm>
            <a:off x="419048" y="2580333"/>
            <a:ext cx="7417956" cy="938254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6294583" y="4643112"/>
            <a:ext cx="258621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lumns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465139" y="959644"/>
            <a:ext cx="4023360" cy="34325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lumns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465139" y="959644"/>
            <a:ext cx="4023360" cy="343257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6" name="Picture Placeholder 9"/>
          <p:cNvSpPr/>
          <p:nvPr>
            <p:ph type="pic" idx="21"/>
          </p:nvPr>
        </p:nvSpPr>
        <p:spPr>
          <a:xfrm>
            <a:off x="464766" y="959644"/>
            <a:ext cx="8242859" cy="34397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3"/>
          <p:cNvSpPr/>
          <p:nvPr/>
        </p:nvSpPr>
        <p:spPr>
          <a:xfrm>
            <a:off x="0" y="4567787"/>
            <a:ext cx="9144000" cy="5757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2536" y="4448175"/>
            <a:ext cx="2619340" cy="828205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6294583" y="4643112"/>
            <a:ext cx="258621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- vertic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29387" b="0"/>
          <a:stretch>
            <a:fillRect/>
          </a:stretch>
        </p:blipFill>
        <p:spPr>
          <a:xfrm>
            <a:off x="0" y="0"/>
            <a:ext cx="193575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 5"/>
          <p:cNvSpPr/>
          <p:nvPr/>
        </p:nvSpPr>
        <p:spPr>
          <a:xfrm>
            <a:off x="1935751" y="0"/>
            <a:ext cx="493196" cy="5143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0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7658" y="4296245"/>
            <a:ext cx="2619342" cy="82821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7"/>
          <p:cNvSpPr txBox="1"/>
          <p:nvPr/>
        </p:nvSpPr>
        <p:spPr>
          <a:xfrm>
            <a:off x="2519694" y="4276168"/>
            <a:ext cx="2651764" cy="62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/>
          <a:p>
            <a:pPr>
              <a:defRPr sz="900">
                <a:latin typeface="Calibri"/>
                <a:ea typeface="Calibri"/>
                <a:cs typeface="Calibri"/>
                <a:sym typeface="Calibri"/>
              </a:defRPr>
            </a:pPr>
            <a:r>
              <a:t>Rhonda Fenwick, </a:t>
            </a:r>
            <a:r>
              <a:rPr i="1"/>
              <a:t>Time is Now I</a:t>
            </a:r>
            <a:br>
              <a:rPr i="1"/>
            </a:br>
            <a:r>
              <a:t>Through her art, Rhonda has explored psoriasis, a chronic skin disorder she has lived with since the age of six.</a:t>
            </a: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794767" y="1598428"/>
            <a:ext cx="5701533" cy="85725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2825750" y="3168254"/>
            <a:ext cx="5594350" cy="44768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0">
              <a:spcBef>
                <a:spcPts val="300"/>
              </a:spcBef>
              <a:buSzTx/>
              <a:buNone/>
              <a:defRPr sz="1300"/>
            </a:lvl2pPr>
            <a:lvl3pPr marL="0" indent="0">
              <a:spcBef>
                <a:spcPts val="300"/>
              </a:spcBef>
              <a:buSzTx/>
              <a:buNone/>
              <a:defRPr sz="1300"/>
            </a:lvl3pPr>
            <a:lvl4pPr marL="0" indent="0">
              <a:spcBef>
                <a:spcPts val="300"/>
              </a:spcBef>
              <a:buSzTx/>
              <a:buNone/>
              <a:defRPr sz="1300"/>
            </a:lvl4pPr>
            <a:lvl5pPr marL="0" indent="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Presenter Title | Legal Entity |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Text Placeholder 8"/>
          <p:cNvSpPr/>
          <p:nvPr>
            <p:ph type="body" sz="quarter" idx="21" hasCustomPrompt="1"/>
          </p:nvPr>
        </p:nvSpPr>
        <p:spPr>
          <a:xfrm>
            <a:off x="2845185" y="2758293"/>
            <a:ext cx="4159256" cy="293060"/>
          </a:xfrm>
          <a:prstGeom prst="rect">
            <a:avLst/>
          </a:prstGeom>
        </p:spPr>
        <p:txBody>
          <a:bodyPr/>
          <a:lstStyle>
            <a:lvl1pPr marL="0" indent="0" defTabSz="379474">
              <a:spcBef>
                <a:spcPts val="300"/>
              </a:spcBef>
              <a:buSzTx/>
              <a:buNone/>
              <a:defRPr b="1" sz="1300"/>
            </a:lvl1pPr>
          </a:lstStyle>
          <a:p>
            <a:pPr/>
            <a:r>
              <a:t>Presentation Subtitle goes here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6294583" y="4643112"/>
            <a:ext cx="258621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- pla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658" y="4296245"/>
            <a:ext cx="2619342" cy="82821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Title Text"/>
          <p:cNvSpPr txBox="1"/>
          <p:nvPr>
            <p:ph type="title"/>
          </p:nvPr>
        </p:nvSpPr>
        <p:spPr>
          <a:xfrm>
            <a:off x="457200" y="788831"/>
            <a:ext cx="8229600" cy="857251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446134" y="1550123"/>
            <a:ext cx="7572379" cy="40481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  <a:lvl2pPr marL="0" indent="0">
              <a:buSzTx/>
              <a:buNone/>
              <a:defRPr b="1"/>
            </a:lvl2pPr>
            <a:lvl3pPr marL="0" indent="0">
              <a:buSzTx/>
              <a:buNone/>
              <a:defRPr b="1"/>
            </a:lvl3pPr>
            <a:lvl4pPr marL="0" indent="0">
              <a:buSzTx/>
              <a:buNone/>
              <a:defRPr b="1"/>
            </a:lvl4pPr>
            <a:lvl5pPr marL="0" indent="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Text Placeholder 15"/>
          <p:cNvSpPr/>
          <p:nvPr>
            <p:ph type="body" sz="quarter" idx="21"/>
          </p:nvPr>
        </p:nvSpPr>
        <p:spPr>
          <a:xfrm>
            <a:off x="474663" y="2679674"/>
            <a:ext cx="7827961" cy="320286"/>
          </a:xfrm>
          <a:prstGeom prst="rect">
            <a:avLst/>
          </a:prstGeom>
        </p:spPr>
        <p:txBody>
          <a:bodyPr/>
          <a:lstStyle/>
          <a:p>
            <a:pPr marL="264032" indent="-264032" defTabSz="352043">
              <a:spcBef>
                <a:spcPts val="300"/>
              </a:spcBef>
              <a:defRPr sz="1540"/>
            </a:pPr>
          </a:p>
        </p:txBody>
      </p:sp>
      <p:sp>
        <p:nvSpPr>
          <p:cNvPr id="46" name="Text Placeholder 18"/>
          <p:cNvSpPr/>
          <p:nvPr>
            <p:ph type="body" sz="quarter" idx="22"/>
          </p:nvPr>
        </p:nvSpPr>
        <p:spPr>
          <a:xfrm>
            <a:off x="455613" y="3035405"/>
            <a:ext cx="7866061" cy="361956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300"/>
              </a:spcBef>
              <a:defRPr sz="1840"/>
            </a:pPr>
          </a:p>
        </p:txBody>
      </p:sp>
      <p:sp>
        <p:nvSpPr>
          <p:cNvPr id="47" name="Text Placeholder 20"/>
          <p:cNvSpPr/>
          <p:nvPr>
            <p:ph type="body" sz="quarter" idx="23"/>
          </p:nvPr>
        </p:nvSpPr>
        <p:spPr>
          <a:xfrm>
            <a:off x="455613" y="3724275"/>
            <a:ext cx="7904161" cy="42624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6294582" y="4643112"/>
            <a:ext cx="258621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Janssen logo – profession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11844" t="20901" r="11889" b="21081"/>
          <a:stretch>
            <a:fillRect/>
          </a:stretch>
        </p:blipFill>
        <p:spPr>
          <a:xfrm>
            <a:off x="1014412" y="1038225"/>
            <a:ext cx="7115176" cy="306705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lide Number"/>
          <p:cNvSpPr txBox="1"/>
          <p:nvPr>
            <p:ph type="sldNum" sz="quarter" idx="2"/>
          </p:nvPr>
        </p:nvSpPr>
        <p:spPr>
          <a:xfrm>
            <a:off x="6294583" y="4643112"/>
            <a:ext cx="258621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"/>
          <p:cNvSpPr/>
          <p:nvPr/>
        </p:nvSpPr>
        <p:spPr>
          <a:xfrm>
            <a:off x="0" y="-3"/>
            <a:ext cx="9144000" cy="514231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4" name="Click to edit divider title style"/>
          <p:cNvSpPr txBox="1"/>
          <p:nvPr>
            <p:ph type="title" hasCustomPrompt="1"/>
          </p:nvPr>
        </p:nvSpPr>
        <p:spPr>
          <a:xfrm>
            <a:off x="403915" y="2403911"/>
            <a:ext cx="6700809" cy="77976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Click to edit divider title style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430557" y="3557935"/>
            <a:ext cx="4089823" cy="32509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b="1" sz="1600">
                <a:solidFill>
                  <a:srgbClr val="FFFFFF"/>
                </a:solidFill>
              </a:defRPr>
            </a:lvl1pPr>
            <a:lvl2pPr marL="0" indent="0">
              <a:spcBef>
                <a:spcPts val="300"/>
              </a:spcBef>
              <a:buSzTx/>
              <a:buNone/>
              <a:defRPr b="1" sz="1600">
                <a:solidFill>
                  <a:srgbClr val="FFFFFF"/>
                </a:solidFill>
              </a:defRPr>
            </a:lvl2pPr>
            <a:lvl3pPr marL="0" indent="0">
              <a:spcBef>
                <a:spcPts val="300"/>
              </a:spcBef>
              <a:buSzTx/>
              <a:buNone/>
              <a:defRPr b="1" sz="1600">
                <a:solidFill>
                  <a:srgbClr val="FFFFFF"/>
                </a:solidFill>
              </a:defRPr>
            </a:lvl3pPr>
            <a:lvl4pPr marL="0" indent="0">
              <a:spcBef>
                <a:spcPts val="300"/>
              </a:spcBef>
              <a:buSzTx/>
              <a:buNone/>
              <a:defRPr b="1" sz="1600">
                <a:solidFill>
                  <a:srgbClr val="FFFFFF"/>
                </a:solidFill>
              </a:defRPr>
            </a:lvl4pPr>
            <a:lvl5pPr marL="0" indent="0">
              <a:spcBef>
                <a:spcPts val="300"/>
              </a:spcBef>
              <a:buSzTx/>
              <a:buNone/>
              <a:defRPr b="1"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6294583" y="4643112"/>
            <a:ext cx="258621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 Column/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"/>
          <p:cNvSpPr/>
          <p:nvPr/>
        </p:nvSpPr>
        <p:spPr>
          <a:xfrm>
            <a:off x="0" y="4567787"/>
            <a:ext cx="9144000" cy="5757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8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9839" y="4448175"/>
            <a:ext cx="2619342" cy="82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35" y="4724910"/>
            <a:ext cx="2240790" cy="315207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</a:lstStyle>
          <a:p>
            <a:pPr/>
            <a:r>
              <a:t>Click to edit Master text styles.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50111" y="4786199"/>
            <a:ext cx="249467" cy="2311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with 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8"/>
          <p:cNvSpPr/>
          <p:nvPr/>
        </p:nvSpPr>
        <p:spPr>
          <a:xfrm>
            <a:off x="0" y="4567787"/>
            <a:ext cx="9144000" cy="5757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95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9839" y="4448175"/>
            <a:ext cx="2619342" cy="82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35" y="4724910"/>
            <a:ext cx="2240790" cy="315207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8" name="Body Level One…"/>
          <p:cNvSpPr txBox="1"/>
          <p:nvPr>
            <p:ph type="body" sz="half" idx="1"/>
          </p:nvPr>
        </p:nvSpPr>
        <p:spPr>
          <a:xfrm>
            <a:off x="465139" y="959644"/>
            <a:ext cx="4103688" cy="34325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790575" indent="-333375">
              <a:spcBef>
                <a:spcPts val="300"/>
              </a:spcBef>
              <a:defRPr sz="1400"/>
            </a:lvl2pPr>
            <a:lvl3pPr marL="1234438" indent="-320038">
              <a:spcBef>
                <a:spcPts val="300"/>
              </a:spcBef>
              <a:defRPr sz="1400"/>
            </a:lvl3pPr>
            <a:lvl4pPr marL="1771650" indent="-400050">
              <a:spcBef>
                <a:spcPts val="300"/>
              </a:spcBef>
              <a:defRPr sz="1400"/>
            </a:lvl4pPr>
            <a:lvl5pPr marL="1988820" indent="-160020">
              <a:spcBef>
                <a:spcPts val="300"/>
              </a:spcBef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Picture Placeholder 9"/>
          <p:cNvSpPr/>
          <p:nvPr>
            <p:ph type="pic" sz="half" idx="21"/>
          </p:nvPr>
        </p:nvSpPr>
        <p:spPr>
          <a:xfrm>
            <a:off x="4757737" y="959644"/>
            <a:ext cx="4006854" cy="34397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8750111" y="4786199"/>
            <a:ext cx="249467" cy="2311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half" idx="1"/>
          </p:nvPr>
        </p:nvSpPr>
        <p:spPr>
          <a:xfrm>
            <a:off x="4660901" y="959644"/>
            <a:ext cx="4103690" cy="34325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790575" indent="-333375">
              <a:spcBef>
                <a:spcPts val="300"/>
              </a:spcBef>
              <a:defRPr sz="1400"/>
            </a:lvl2pPr>
            <a:lvl3pPr marL="1234438" indent="-320038">
              <a:spcBef>
                <a:spcPts val="300"/>
              </a:spcBef>
              <a:defRPr sz="1400"/>
            </a:lvl3pPr>
            <a:lvl4pPr marL="1771650" indent="-400050">
              <a:spcBef>
                <a:spcPts val="300"/>
              </a:spcBef>
              <a:defRPr sz="1400"/>
            </a:lvl4pPr>
            <a:lvl5pPr marL="1988820" indent="-160020">
              <a:spcBef>
                <a:spcPts val="300"/>
              </a:spcBef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Picture Placeholder 9"/>
          <p:cNvSpPr/>
          <p:nvPr>
            <p:ph type="pic" sz="half" idx="21"/>
          </p:nvPr>
        </p:nvSpPr>
        <p:spPr>
          <a:xfrm>
            <a:off x="464766" y="959644"/>
            <a:ext cx="4006852" cy="34397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8750111" y="4786199"/>
            <a:ext cx="249467" cy="2311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4567787"/>
            <a:ext cx="9144000" cy="5757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9839" y="4448175"/>
            <a:ext cx="2619342" cy="82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35" y="4724910"/>
            <a:ext cx="2240790" cy="31520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/>
          <p:nvPr>
            <p:ph type="title"/>
          </p:nvPr>
        </p:nvSpPr>
        <p:spPr>
          <a:xfrm>
            <a:off x="464766" y="113728"/>
            <a:ext cx="8242860" cy="74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 hasCustomPrompt="1"/>
          </p:nvPr>
        </p:nvSpPr>
        <p:spPr>
          <a:xfrm>
            <a:off x="464769" y="922091"/>
            <a:ext cx="8242859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8750112" y="4786199"/>
            <a:ext cx="249468" cy="2311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1pPr>
      <a:lvl2pPr marL="814387" marR="0" indent="-357187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2pPr>
      <a:lvl3pPr marL="12954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3pPr>
      <a:lvl4pPr marL="1828800" marR="0" indent="-4572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4pPr>
      <a:lvl5pPr marL="20574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5pPr>
      <a:lvl6pPr marL="2514598" marR="0" indent="-22859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6pPr>
      <a:lvl7pPr marL="2971798" marR="0" indent="-22859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7pPr>
      <a:lvl8pPr marL="3428998" marR="0" indent="-22859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8pPr>
      <a:lvl9pPr marL="3886198" marR="0" indent="-22859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9pPr>
    </p:bodyStyle>
    <p:otherStyle>
      <a:lvl1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ladas@its.jnj.com" TargetMode="External"/><Relationship Id="rId3" Type="http://schemas.openxmlformats.org/officeDocument/2006/relationships/hyperlink" Target="mailto:k20103629@kcl.ac.uk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/>
          <p:nvPr>
            <p:ph type="title"/>
          </p:nvPr>
        </p:nvSpPr>
        <p:spPr>
          <a:xfrm>
            <a:off x="2772160" y="1643387"/>
            <a:ext cx="5701530" cy="857256"/>
          </a:xfrm>
          <a:prstGeom prst="rect">
            <a:avLst/>
          </a:prstGeom>
        </p:spPr>
        <p:txBody>
          <a:bodyPr/>
          <a:lstStyle>
            <a:lvl1pPr defTabSz="425194">
              <a:defRPr sz="2500"/>
            </a:lvl1pPr>
          </a:lstStyle>
          <a:p>
            <a:pPr/>
            <a:r>
              <a:t>Bayesian Optimisation for chemical reaction engineering</a:t>
            </a:r>
          </a:p>
        </p:txBody>
      </p:sp>
      <p:sp>
        <p:nvSpPr>
          <p:cNvPr id="164" name="Text Placeholder 2"/>
          <p:cNvSpPr txBox="1"/>
          <p:nvPr>
            <p:ph type="body" sz="quarter" idx="1"/>
          </p:nvPr>
        </p:nvSpPr>
        <p:spPr>
          <a:xfrm>
            <a:off x="2825750" y="3168254"/>
            <a:ext cx="5594350" cy="447681"/>
          </a:xfrm>
          <a:prstGeom prst="rect">
            <a:avLst/>
          </a:prstGeom>
        </p:spPr>
        <p:txBody>
          <a:bodyPr/>
          <a:lstStyle/>
          <a:p>
            <a:pPr/>
            <a:r>
              <a:t>Ted Ladas, PhD Candidate at KCL | 20-Aug-2022</a:t>
            </a:r>
          </a:p>
        </p:txBody>
      </p:sp>
      <p:sp>
        <p:nvSpPr>
          <p:cNvPr id="165" name="Text Placeholder 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52042">
              <a:spcBef>
                <a:spcPts val="200"/>
              </a:spcBef>
              <a:defRPr sz="1200"/>
            </a:lvl1pPr>
          </a:lstStyle>
          <a:p>
            <a:pPr/>
            <a:r>
              <a:t>A data-driven way of exploring a mixed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2"/>
          <p:cNvSpPr txBox="1"/>
          <p:nvPr>
            <p:ph type="title"/>
          </p:nvPr>
        </p:nvSpPr>
        <p:spPr>
          <a:xfrm>
            <a:off x="403914" y="2403911"/>
            <a:ext cx="7320861" cy="779768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204" name="Text Placeholder 3"/>
          <p:cNvSpPr txBox="1"/>
          <p:nvPr>
            <p:ph type="body" sz="quarter" idx="1"/>
          </p:nvPr>
        </p:nvSpPr>
        <p:spPr>
          <a:xfrm>
            <a:off x="438602" y="3485491"/>
            <a:ext cx="4089830" cy="32509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Web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2"/>
          <p:cNvSpPr txBox="1"/>
          <p:nvPr>
            <p:ph type="title"/>
          </p:nvPr>
        </p:nvSpPr>
        <p:spPr>
          <a:xfrm>
            <a:off x="464767" y="113722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 System</a:t>
            </a:r>
          </a:p>
        </p:txBody>
      </p:sp>
      <p:sp>
        <p:nvSpPr>
          <p:cNvPr id="207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7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bo_3d_bell.png" descr="bo_3d_be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7301" y="280898"/>
            <a:ext cx="2874829" cy="1916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bo_3d_movement.png" descr="bo_3d_movem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7301" y="2364537"/>
            <a:ext cx="2874829" cy="191655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- 3d Example of a known function with steep local optima…"/>
          <p:cNvSpPr txBox="1"/>
          <p:nvPr>
            <p:ph type="body" idx="4294967295"/>
          </p:nvPr>
        </p:nvSpPr>
        <p:spPr>
          <a:xfrm>
            <a:off x="116607" y="935791"/>
            <a:ext cx="5897417" cy="32719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500"/>
            </a:pPr>
            <a:r>
              <a:t>- 3d Example of a known function with steep </a:t>
            </a:r>
            <a:r>
              <a:rPr b="1"/>
              <a:t>local</a:t>
            </a:r>
            <a:r>
              <a:t> optima</a:t>
            </a: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  <a:r>
              <a:t>- Objective </a:t>
            </a:r>
            <a14:m>
              <m:oMath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4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6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4</m:t>
                </m:r>
                <m:sSubSup>
                  <m:e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0,0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10</m:t>
                </m:r>
              </m:oMath>
            </a14:m>
            <a:r>
              <a:t> </a:t>
            </a: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  <a:r>
              <a:t>- The algorithm start of randomly</a:t>
            </a: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  <a:r>
              <a:t>- After 50 experiments it finds the </a:t>
            </a:r>
            <a:r>
              <a:rPr b="1"/>
              <a:t>global</a:t>
            </a:r>
            <a:r>
              <a:t> maximum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7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3" name="initial.png" descr="initi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338" y="7096"/>
            <a:ext cx="8497254" cy="4557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7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6" name="model_built.png" descr="model_bui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62" y="-44831"/>
            <a:ext cx="8496876" cy="4571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7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9" name="new_exp.png" descr="new_ex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638" y="25472"/>
            <a:ext cx="8474722" cy="4572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BO system.pdf" descr="BO syste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5833" y="1186467"/>
            <a:ext cx="9375666" cy="284883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itle 2"/>
          <p:cNvSpPr txBox="1"/>
          <p:nvPr>
            <p:ph type="title"/>
          </p:nvPr>
        </p:nvSpPr>
        <p:spPr>
          <a:xfrm>
            <a:off x="464767" y="113722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 System</a:t>
            </a:r>
          </a:p>
        </p:txBody>
      </p:sp>
      <p:sp>
        <p:nvSpPr>
          <p:cNvPr id="223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7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2"/>
          <p:cNvSpPr txBox="1"/>
          <p:nvPr>
            <p:ph type="title"/>
          </p:nvPr>
        </p:nvSpPr>
        <p:spPr>
          <a:xfrm>
            <a:off x="403914" y="2403911"/>
            <a:ext cx="7320861" cy="779768"/>
          </a:xfrm>
          <a:prstGeom prst="rect">
            <a:avLst/>
          </a:prstGeom>
        </p:spPr>
        <p:txBody>
          <a:bodyPr/>
          <a:lstStyle/>
          <a:p>
            <a:pPr/>
            <a:r>
              <a:t>Variational Auto Encoders</a:t>
            </a:r>
          </a:p>
        </p:txBody>
      </p:sp>
      <p:sp>
        <p:nvSpPr>
          <p:cNvPr id="226" name="Text Placeholder 3"/>
          <p:cNvSpPr txBox="1"/>
          <p:nvPr>
            <p:ph type="body" sz="quarter" idx="1"/>
          </p:nvPr>
        </p:nvSpPr>
        <p:spPr>
          <a:xfrm>
            <a:off x="438602" y="3485491"/>
            <a:ext cx="4089830" cy="32509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How to include categorical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lide Number Placeholder 4"/>
          <p:cNvSpPr txBox="1"/>
          <p:nvPr>
            <p:ph type="sldNum" sz="quarter" idx="4294967295"/>
          </p:nvPr>
        </p:nvSpPr>
        <p:spPr>
          <a:xfrm>
            <a:off x="8750106" y="4786197"/>
            <a:ext cx="249467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9" name="Title 2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Variational Auto-Encoders</a:t>
            </a:r>
          </a:p>
        </p:txBody>
      </p:sp>
      <p:sp>
        <p:nvSpPr>
          <p:cNvPr id="230" name="Content Placeholder 3"/>
          <p:cNvSpPr txBox="1"/>
          <p:nvPr>
            <p:ph type="body" sz="half" idx="1"/>
          </p:nvPr>
        </p:nvSpPr>
        <p:spPr>
          <a:xfrm>
            <a:off x="46575" y="855464"/>
            <a:ext cx="4737916" cy="3432572"/>
          </a:xfrm>
          <a:prstGeom prst="rect">
            <a:avLst/>
          </a:prstGeom>
        </p:spPr>
        <p:txBody>
          <a:bodyPr/>
          <a:lstStyle/>
          <a:p>
            <a:pPr defTabSz="384047">
              <a:defRPr sz="1400"/>
            </a:pPr>
            <a:r>
              <a:t>- Auto-encoders are Neural Network architectures</a:t>
            </a:r>
          </a:p>
          <a:p>
            <a:pPr defTabSz="384047">
              <a:defRPr sz="1400"/>
            </a:pPr>
          </a:p>
          <a:p>
            <a:pPr defTabSz="384047">
              <a:defRPr sz="1400"/>
            </a:pPr>
          </a:p>
          <a:p>
            <a:pPr defTabSz="384047">
              <a:defRPr sz="1400"/>
            </a:pPr>
            <a:r>
              <a:t>- The network is a function </a:t>
            </a:r>
            <a14:m>
              <m:oMath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</a:p>
          <a:p>
            <a:pPr defTabSz="384047">
              <a:defRPr sz="1400"/>
            </a:pPr>
          </a:p>
          <a:p>
            <a:pPr defTabSz="384047">
              <a:defRPr sz="1400"/>
            </a:pPr>
          </a:p>
          <a:p>
            <a:pPr defTabSz="384047">
              <a:defRPr sz="1400"/>
            </a:pPr>
            <a:r>
              <a:t>- A generalisation of auto-encoders are variational auto-encoders</a:t>
            </a:r>
          </a:p>
          <a:p>
            <a:pPr defTabSz="384047">
              <a:defRPr sz="1400"/>
            </a:pPr>
          </a:p>
          <a:p>
            <a:pPr defTabSz="384047">
              <a:defRPr sz="1400"/>
            </a:pPr>
          </a:p>
          <a:p>
            <a:pPr defTabSz="384047">
              <a:defRPr sz="1400"/>
            </a:pPr>
            <a:r>
              <a:t>- </a:t>
            </a:r>
            <a14:m>
              <m:oMath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ε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ε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∼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0,1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hence </a:t>
            </a:r>
            <a14:m>
              <m:oMath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∼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14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p>
                    <m:r>
                      <a:rPr xmlns:a="http://schemas.openxmlformats.org/drawingml/2006/main" sz="14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pic>
        <p:nvPicPr>
          <p:cNvPr id="231" name="vae.png" descr="va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7103" y="2555244"/>
            <a:ext cx="4270660" cy="1772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autoencoder.pdf" descr="autoencode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0461" y="650881"/>
            <a:ext cx="4483942" cy="1664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9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Variational Auto-Encoders utility</a:t>
            </a:r>
          </a:p>
        </p:txBody>
      </p:sp>
      <p:sp>
        <p:nvSpPr>
          <p:cNvPr id="235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7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Content Placeholder 6"/>
          <p:cNvSpPr txBox="1"/>
          <p:nvPr>
            <p:ph type="body" sz="half" idx="1"/>
          </p:nvPr>
        </p:nvSpPr>
        <p:spPr>
          <a:xfrm>
            <a:off x="465138" y="959644"/>
            <a:ext cx="5178081" cy="3432574"/>
          </a:xfrm>
          <a:prstGeom prst="rect">
            <a:avLst/>
          </a:prstGeom>
        </p:spPr>
        <p:txBody>
          <a:bodyPr/>
          <a:lstStyle/>
          <a:p>
            <a:pPr/>
            <a:r>
              <a:t>- Bayesian Optimisation needs </a:t>
            </a:r>
            <a:r>
              <a:rPr b="1"/>
              <a:t>numerical inputs</a:t>
            </a:r>
            <a:endParaRPr b="1"/>
          </a:p>
          <a:p>
            <a:pPr>
              <a:defRPr b="1"/>
            </a:pPr>
          </a:p>
          <a:p>
            <a:pPr>
              <a:defRPr b="1"/>
            </a:pPr>
          </a:p>
          <a:p>
            <a:pPr/>
            <a:r>
              <a:t>- Learn a </a:t>
            </a:r>
            <a:r>
              <a:rPr b="1"/>
              <a:t>numeric latent representation</a:t>
            </a:r>
            <a:r>
              <a:t> of the categorical variables</a:t>
            </a:r>
          </a:p>
          <a:p>
            <a:pPr/>
          </a:p>
          <a:p>
            <a:pPr/>
          </a:p>
          <a:p>
            <a:pPr/>
            <a:r>
              <a:t>- Perform a step in that space through Bayesian Optimisation</a:t>
            </a:r>
          </a:p>
          <a:p>
            <a:pPr/>
          </a:p>
          <a:p>
            <a:pPr/>
          </a:p>
          <a:p>
            <a:pPr/>
            <a:r>
              <a:t>- Decode the new signal and run the experiment</a:t>
            </a:r>
          </a:p>
        </p:txBody>
      </p:sp>
      <p:pic>
        <p:nvPicPr>
          <p:cNvPr id="237" name="process.pdf" descr="proces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596" y="1183968"/>
            <a:ext cx="3754857" cy="2235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 Placeholder 1"/>
          <p:cNvSpPr txBox="1"/>
          <p:nvPr>
            <p:ph type="subTitle" sz="quarter" idx="1"/>
          </p:nvPr>
        </p:nvSpPr>
        <p:spPr>
          <a:xfrm>
            <a:off x="419486" y="3815567"/>
            <a:ext cx="4159256" cy="293060"/>
          </a:xfrm>
          <a:prstGeom prst="rect">
            <a:avLst/>
          </a:prstGeom>
        </p:spPr>
        <p:txBody>
          <a:bodyPr/>
          <a:lstStyle/>
          <a:p>
            <a:pPr defTabSz="434340">
              <a:lnSpc>
                <a:spcPct val="80000"/>
              </a:lnSpc>
              <a:defRPr sz="1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 invalidUrl="" action="" tgtFrame="" tooltip="" history="1" highlightClick="0" endSnd="0"/>
              </a:rPr>
              <a:t>tladas@its.jnj.com</a:t>
            </a:r>
            <a:r>
              <a:rPr u="none">
                <a:solidFill>
                  <a:srgbClr val="333333"/>
                </a:solidFill>
                <a:uFillTx/>
              </a:rPr>
              <a:t> / </a:t>
            </a:r>
            <a:r>
              <a:rPr>
                <a:hlinkClick r:id="rId3" invalidUrl="" action="" tgtFrame="" tooltip="" history="1" highlightClick="0" endSnd="0"/>
              </a:rPr>
              <a:t>k20103629@kcl.ac.uk</a:t>
            </a:r>
            <a:r>
              <a:rPr u="none">
                <a:solidFill>
                  <a:srgbClr val="333333"/>
                </a:solidFill>
                <a:uFillTx/>
              </a:rPr>
              <a:t> </a:t>
            </a:r>
          </a:p>
        </p:txBody>
      </p:sp>
      <p:sp>
        <p:nvSpPr>
          <p:cNvPr id="240" name="Text Placeholder 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30-Aug-2022</a:t>
            </a:r>
          </a:p>
        </p:txBody>
      </p:sp>
      <p:sp>
        <p:nvSpPr>
          <p:cNvPr id="241" name="Text Placeholder 3"/>
          <p:cNvSpPr/>
          <p:nvPr>
            <p:ph type="body" idx="22"/>
          </p:nvPr>
        </p:nvSpPr>
        <p:spPr>
          <a:xfrm>
            <a:off x="419048" y="2551758"/>
            <a:ext cx="7417956" cy="9382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 Placeholder 4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" name="Title 2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The main idea</a:t>
            </a:r>
          </a:p>
        </p:txBody>
      </p:sp>
      <p:sp>
        <p:nvSpPr>
          <p:cNvPr id="169" name="Content Placeholder 3"/>
          <p:cNvSpPr txBox="1"/>
          <p:nvPr>
            <p:ph type="body" idx="1"/>
          </p:nvPr>
        </p:nvSpPr>
        <p:spPr>
          <a:xfrm>
            <a:off x="464768" y="922091"/>
            <a:ext cx="8242859" cy="3394472"/>
          </a:xfrm>
          <a:prstGeom prst="rect">
            <a:avLst/>
          </a:prstGeom>
        </p:spPr>
        <p:txBody>
          <a:bodyPr/>
          <a:lstStyle/>
          <a:p>
            <a:pPr/>
            <a:r>
              <a:t>- The </a:t>
            </a:r>
            <a:r>
              <a:rPr b="1"/>
              <a:t>aim</a:t>
            </a:r>
            <a:r>
              <a:t> of the internship: Explore Bayesian Optimisation in the field of Chemical Synthesis</a:t>
            </a:r>
          </a:p>
          <a:p>
            <a:pPr/>
          </a:p>
          <a:p>
            <a:pPr/>
            <a:r>
              <a:t>- Many papers in the literature </a:t>
            </a:r>
            <a:r>
              <a:rPr b="1"/>
              <a:t>demonstrate</a:t>
            </a:r>
            <a:r>
              <a:t> how useful this algorithm can be </a:t>
            </a:r>
          </a:p>
          <a:p>
            <a:pPr/>
          </a:p>
          <a:p>
            <a:pPr/>
            <a:r>
              <a:t>- The </a:t>
            </a:r>
            <a:r>
              <a:rPr b="1"/>
              <a:t>challenge</a:t>
            </a:r>
            <a:r>
              <a:t> is to include multi-level categorical features in the algorithm as well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2"/>
          <p:cNvSpPr txBox="1"/>
          <p:nvPr>
            <p:ph type="title"/>
          </p:nvPr>
        </p:nvSpPr>
        <p:spPr>
          <a:xfrm>
            <a:off x="403914" y="2403911"/>
            <a:ext cx="7320861" cy="779768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Regression</a:t>
            </a:r>
          </a:p>
        </p:txBody>
      </p:sp>
      <p:sp>
        <p:nvSpPr>
          <p:cNvPr id="172" name="Text Placeholder 3"/>
          <p:cNvSpPr txBox="1"/>
          <p:nvPr>
            <p:ph type="body" sz="quarter" idx="1"/>
          </p:nvPr>
        </p:nvSpPr>
        <p:spPr>
          <a:xfrm>
            <a:off x="438602" y="3485491"/>
            <a:ext cx="4089830" cy="32509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Weight all possible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 Placeholder 4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Title 2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Regression - basic idea</a:t>
            </a:r>
          </a:p>
        </p:txBody>
      </p:sp>
      <p:sp>
        <p:nvSpPr>
          <p:cNvPr id="176" name="Content Placeholder 3"/>
          <p:cNvSpPr txBox="1"/>
          <p:nvPr>
            <p:ph type="body" idx="1"/>
          </p:nvPr>
        </p:nvSpPr>
        <p:spPr>
          <a:xfrm>
            <a:off x="464768" y="922091"/>
            <a:ext cx="8242859" cy="3394472"/>
          </a:xfrm>
          <a:prstGeom prst="rect">
            <a:avLst/>
          </a:prstGeom>
        </p:spPr>
        <p:txBody>
          <a:bodyPr/>
          <a:lstStyle/>
          <a:p>
            <a:pPr defTabSz="416051">
              <a:defRPr sz="1800"/>
            </a:pPr>
            <a:r>
              <a:t>- Suppose we have the problem  </a:t>
            </a:r>
            <a14:m>
              <m:oMath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17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p>
                    <m:r>
                      <a:rPr xmlns:a="http://schemas.openxmlformats.org/drawingml/2006/main" sz="17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⊤</m:t>
                    </m:r>
                  </m:sup>
                </m:sSup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ε</m:t>
                </m:r>
              </m:oMath>
            </a14:m>
          </a:p>
          <a:p>
            <a:pPr lvl="1" indent="416051" defTabSz="416051">
              <a:defRPr sz="1800"/>
            </a:pPr>
            <a:r>
              <a:t>- </a:t>
            </a:r>
            <a:r>
              <a:rPr sz="1600"/>
              <a:t>with data  </a:t>
            </a:r>
            <a14:m>
              <m:oMath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{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endParaRPr sz="1600"/>
          </a:p>
          <a:p>
            <a:pPr defTabSz="416051">
              <a:defRPr sz="1600"/>
            </a:pPr>
          </a:p>
          <a:p>
            <a:pPr defTabSz="416051">
              <a:defRPr sz="1600"/>
            </a:pPr>
            <a:r>
              <a:t>- We need </a:t>
            </a:r>
            <a14:m>
              <m:oMath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  <m:sSup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w</m:t>
                    </m:r>
                  </m:sup>
                </m:sSup>
              </m:oMath>
            </a14:m>
            <a:r>
              <a:t>.    The </a:t>
            </a:r>
            <a14:m>
              <m:oMath>
                <m:r>
                  <a:rPr xmlns:a="http://schemas.openxmlformats.org/drawingml/2006/main" sz="16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t> itself are </a:t>
            </a:r>
            <a:r>
              <a:rPr b="1"/>
              <a:t>not </a:t>
            </a:r>
            <a:r>
              <a:t>important</a:t>
            </a:r>
          </a:p>
          <a:p>
            <a:pPr defTabSz="416051">
              <a:defRPr sz="1600"/>
            </a:pPr>
          </a:p>
          <a:p>
            <a:pPr defTabSz="416051">
              <a:defRPr sz="1600"/>
            </a:pPr>
            <a:r>
              <a:t>- What we really care about </a:t>
            </a:r>
            <a14:m>
              <m:oMath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∫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f>
                  <m:fPr>
                    <m:ctrlP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Z</m:t>
                    </m:r>
                  </m:den>
                </m:f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</a:p>
          <a:p>
            <a:pPr defTabSz="416051">
              <a:defRPr sz="1600"/>
            </a:pPr>
          </a:p>
          <a:p>
            <a:pPr defTabSz="416051">
              <a:defRPr sz="1600"/>
            </a:pPr>
            <a:r>
              <a:t>- If we make the </a:t>
            </a:r>
            <a:r>
              <a:rPr u="sng"/>
              <a:t>assumption</a:t>
            </a:r>
            <a:r>
              <a:t> that </a:t>
            </a:r>
            <a14:m>
              <m:oMath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∼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 </a:t>
            </a:r>
            <a:r>
              <a:rPr u="sng"/>
              <a:t>then</a:t>
            </a:r>
            <a:r>
              <a:t>  </a:t>
            </a:r>
            <a14:m>
              <m:oMath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∼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9"/>
          <p:cNvSpPr txBox="1"/>
          <p:nvPr>
            <p:ph type="title"/>
          </p:nvPr>
        </p:nvSpPr>
        <p:spPr>
          <a:xfrm>
            <a:off x="450570" y="121773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The Gaussian Process example</a:t>
            </a:r>
          </a:p>
        </p:txBody>
      </p:sp>
      <p:sp>
        <p:nvSpPr>
          <p:cNvPr id="179" name="Slide Number Placeholder 1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Content Placeholder 6"/>
          <p:cNvSpPr txBox="1"/>
          <p:nvPr>
            <p:ph type="body" idx="1"/>
          </p:nvPr>
        </p:nvSpPr>
        <p:spPr>
          <a:xfrm>
            <a:off x="465133" y="959644"/>
            <a:ext cx="5750564" cy="3432574"/>
          </a:xfrm>
          <a:prstGeom prst="rect">
            <a:avLst/>
          </a:prstGeom>
        </p:spPr>
        <p:txBody>
          <a:bodyPr/>
          <a:lstStyle/>
          <a:p>
            <a:pPr/>
            <a:r>
              <a:t>- We want to estimate the simple objective  </a:t>
            </a:r>
            <a14:m>
              <m:oMath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s</m:t>
                </m:r>
                <m:r>
                  <m:rPr>
                    <m:sty m:val="p"/>
                  </m:rP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i</m:t>
                </m:r>
                <m:r>
                  <m:rPr>
                    <m:sty m:val="p"/>
                  </m:rP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</a:p>
          <a:p>
            <a:pPr/>
          </a:p>
          <a:p>
            <a:pPr/>
            <a:r>
              <a:t>- Assuming a Gaussian Prior we draw 10 Gaussian Processes </a:t>
            </a:r>
          </a:p>
          <a:p>
            <a:pPr/>
          </a:p>
          <a:p>
            <a:pPr/>
          </a:p>
          <a:p>
            <a:pPr/>
            <a:r>
              <a:t>- Given some </a:t>
            </a:r>
            <a14:m>
              <m:oMath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we can run the experiment and calculate </a:t>
            </a:r>
            <a14:m>
              <m:oMath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</a:p>
          <a:p>
            <a:pPr/>
          </a:p>
          <a:p>
            <a:pPr/>
            <a:r>
              <a:t>- With that data we can calculate </a:t>
            </a:r>
            <a14:m>
              <m:oMath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μ</m:t>
                </m:r>
              </m:oMath>
            </a14:m>
            <a:r>
              <a:t> and </a:t>
            </a:r>
            <a14:m>
              <m:oMath>
                <m:r>
                  <m:rPr>
                    <m:sty m:val="p"/>
                  </m:rP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 of the posterior</a:t>
            </a:r>
          </a:p>
          <a:p>
            <a:pPr lvl="1" marL="0" indent="790575">
              <a:buSzTx/>
              <a:buNone/>
              <a:defRPr sz="12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limUpp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lim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cr m:val="script"/>
                  </m:rP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sSubSup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  <m:sup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⊤</m:t>
                    </m:r>
                  </m:sup>
                </m:sSubSup>
                <m:sSup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</m:sSub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  <m:sup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⊤</m:t>
                    </m:r>
                  </m:sup>
                </m:sSubSup>
                <m:sSup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sSub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</m:sSub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>
                <a:latin typeface="+mj-lt"/>
                <a:ea typeface="+mj-ea"/>
                <a:cs typeface="+mj-cs"/>
                <a:sym typeface="Verdana"/>
              </a:rPr>
              <a:t>, where </a:t>
            </a:r>
            <a14:m>
              <m:oMath>
                <m:r>
                  <a:rPr xmlns:a="http://schemas.openxmlformats.org/drawingml/2006/main" sz="11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rPr>
                <a:latin typeface="+mj-lt"/>
                <a:ea typeface="+mj-ea"/>
                <a:cs typeface="+mj-cs"/>
                <a:sym typeface="Verdana"/>
              </a:rPr>
              <a:t> some kernel</a:t>
            </a:r>
          </a:p>
          <a:p>
            <a:pPr>
              <a:defRPr sz="1200"/>
            </a:pPr>
            <a:r>
              <a:t> </a:t>
            </a:r>
          </a:p>
        </p:txBody>
      </p:sp>
      <p:pic>
        <p:nvPicPr>
          <p:cNvPr id="181" name="gp_posterior.png" descr="gp_posterior.png"/>
          <p:cNvPicPr>
            <a:picLocks noChangeAspect="1"/>
          </p:cNvPicPr>
          <p:nvPr/>
        </p:nvPicPr>
        <p:blipFill>
          <a:blip r:embed="rId2">
            <a:extLst/>
          </a:blip>
          <a:srcRect l="0" t="0" r="265" b="0"/>
          <a:stretch>
            <a:fillRect/>
          </a:stretch>
        </p:blipFill>
        <p:spPr>
          <a:xfrm>
            <a:off x="6863197" y="3062632"/>
            <a:ext cx="2096687" cy="1401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gp_objective.png" descr="gp_objecti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9429" y="81916"/>
            <a:ext cx="2104436" cy="1402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p_prior_gps.png" descr="gp_prior_gp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3298" y="1574837"/>
            <a:ext cx="2096696" cy="1397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2"/>
          <p:cNvSpPr txBox="1"/>
          <p:nvPr>
            <p:ph type="title"/>
          </p:nvPr>
        </p:nvSpPr>
        <p:spPr>
          <a:xfrm>
            <a:off x="403914" y="2403911"/>
            <a:ext cx="7320861" cy="779768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</a:t>
            </a:r>
          </a:p>
        </p:txBody>
      </p:sp>
      <p:sp>
        <p:nvSpPr>
          <p:cNvPr id="186" name="Text Placeholder 3"/>
          <p:cNvSpPr txBox="1"/>
          <p:nvPr>
            <p:ph type="body" sz="quarter" idx="1"/>
          </p:nvPr>
        </p:nvSpPr>
        <p:spPr>
          <a:xfrm>
            <a:off x="438602" y="3485491"/>
            <a:ext cx="4089830" cy="325090"/>
          </a:xfrm>
          <a:prstGeom prst="rect">
            <a:avLst/>
          </a:prstGeom>
        </p:spPr>
        <p:txBody>
          <a:bodyPr/>
          <a:lstStyle>
            <a:lvl1pPr defTabSz="354055">
              <a:lnSpc>
                <a:spcPct val="90000"/>
              </a:lnSpc>
              <a:spcBef>
                <a:spcPts val="200"/>
              </a:spcBef>
              <a:defRPr sz="1400"/>
            </a:lvl1pPr>
          </a:lstStyle>
          <a:p>
            <a:pPr/>
            <a:r>
              <a:t>A Sequential algorithm for optimisation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lide Number Placeholder 4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" name="Title 2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 - basic idea</a:t>
            </a:r>
          </a:p>
        </p:txBody>
      </p:sp>
      <p:sp>
        <p:nvSpPr>
          <p:cNvPr id="190" name="Content Placeholder 3"/>
          <p:cNvSpPr txBox="1"/>
          <p:nvPr>
            <p:ph type="body" idx="1"/>
          </p:nvPr>
        </p:nvSpPr>
        <p:spPr>
          <a:xfrm>
            <a:off x="464768" y="922091"/>
            <a:ext cx="8242859" cy="3394472"/>
          </a:xfrm>
          <a:prstGeom prst="rect">
            <a:avLst/>
          </a:prstGeom>
        </p:spPr>
        <p:txBody>
          <a:bodyPr/>
          <a:lstStyle/>
          <a:p>
            <a:pPr defTabSz="182879">
              <a:spcBef>
                <a:spcPts val="100"/>
              </a:spcBef>
              <a:defRPr sz="1400"/>
            </a:pPr>
            <a:r>
              <a:t>- Suppose we have the same black-box function </a:t>
            </a:r>
            <a14:m>
              <m:oMath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indent="182879" defTabSz="182879">
              <a:spcBef>
                <a:spcPts val="100"/>
              </a:spcBef>
              <a:defRPr sz="1400"/>
            </a:pPr>
            <a:r>
              <a:t>-</a:t>
            </a:r>
            <a:r>
              <a:rPr sz="1200"/>
              <a:t> Expensive Evaluation - Noise corrupted observations</a:t>
            </a:r>
            <a:endParaRPr sz="1200"/>
          </a:p>
          <a:p>
            <a:pPr lvl="1" indent="182879" defTabSz="182879">
              <a:spcBef>
                <a:spcPts val="100"/>
              </a:spcBef>
              <a:defRPr sz="1400"/>
            </a:pPr>
          </a:p>
          <a:p>
            <a:pPr defTabSz="182879">
              <a:spcBef>
                <a:spcPts val="100"/>
              </a:spcBef>
              <a:defRPr sz="1400"/>
            </a:pPr>
            <a:r>
              <a:t>- We </a:t>
            </a:r>
            <a:r>
              <a:rPr b="1"/>
              <a:t>don’t</a:t>
            </a:r>
            <a:r>
              <a:t> care anymore about </a:t>
            </a:r>
            <a14:m>
              <m:oMath>
                <m:limUpp>
                  <m:e>
                    <m:r>
                      <a:rPr xmlns:a="http://schemas.openxmlformats.org/drawingml/2006/main" sz="9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lim>
                    <m:r>
                      <a:rPr xmlns:a="http://schemas.openxmlformats.org/drawingml/2006/main" sz="9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</m:oMath>
            </a14:m>
            <a:r>
              <a:t> - We care about </a:t>
            </a:r>
            <a14:m>
              <m:oMath>
                <m:r>
                  <m:rPr>
                    <m:nor/>
                  </m:rP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argmax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defTabSz="182879">
              <a:spcBef>
                <a:spcPts val="100"/>
              </a:spcBef>
              <a:defRPr sz="1400"/>
            </a:pPr>
          </a:p>
          <a:p>
            <a:pPr defTabSz="182879">
              <a:spcBef>
                <a:spcPts val="100"/>
              </a:spcBef>
              <a:defRPr sz="1400"/>
            </a:pPr>
            <a:r>
              <a:t>- We need a </a:t>
            </a:r>
            <a:r>
              <a:rPr b="1"/>
              <a:t>strategy</a:t>
            </a:r>
            <a:r>
              <a:t> to select </a:t>
            </a:r>
            <a14:m>
              <m:oMath>
                <m:sSup>
                  <m:e>
                    <m:r>
                      <a:rPr xmlns:a="http://schemas.openxmlformats.org/drawingml/2006/main" sz="13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13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13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13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13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</a:p>
          <a:p>
            <a:pPr defTabSz="182879">
              <a:spcBef>
                <a:spcPts val="100"/>
              </a:spcBef>
              <a:defRPr b="1" sz="1400"/>
            </a:pPr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1. Initial sample of input. </a:t>
            </a:r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2. Evaluate the black box function </a:t>
            </a:r>
            <a14:m>
              <m:oMath>
                <m:r>
                  <a:rPr xmlns:a="http://schemas.openxmlformats.org/drawingml/2006/main" sz="11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1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1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1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3. Train the </a:t>
            </a:r>
            <a:r>
              <a:rPr b="1"/>
              <a:t>Model</a:t>
            </a:r>
            <a:r>
              <a:t> - </a:t>
            </a:r>
            <a:r>
              <a:rPr sz="1000"/>
              <a:t>(Gaussian Process, Response Surface, Trees, Bayesian Neural Network, etc)</a:t>
            </a:r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4. Calculate the acquisition function </a:t>
            </a:r>
            <a14:m>
              <m:oMath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5. </a:t>
            </a:r>
            <a:r>
              <a:rPr b="1"/>
              <a:t>Identify</a:t>
            </a:r>
            <a:r>
              <a:t> </a:t>
            </a:r>
            <a:r>
              <a:rPr b="1"/>
              <a:t>next step</a:t>
            </a:r>
            <a:r>
              <a:t> </a:t>
            </a:r>
            <a14:m>
              <m:oMath>
                <m:r>
                  <m:rPr>
                    <m:nor/>
                  </m:rPr>
                  <a:rPr xmlns:a="http://schemas.openxmlformats.org/drawingml/2006/main" sz="12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argmax</m:t>
                </m:r>
                <m:r>
                  <a:rPr xmlns:a="http://schemas.openxmlformats.org/drawingml/2006/main" sz="12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2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2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2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6. Goto step 2, until budget is exhausted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 Placeholder 4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Title 2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 - basic idea</a:t>
            </a:r>
          </a:p>
        </p:txBody>
      </p:sp>
      <p:sp>
        <p:nvSpPr>
          <p:cNvPr id="194" name="Content Placeholder 3"/>
          <p:cNvSpPr txBox="1"/>
          <p:nvPr>
            <p:ph type="body" idx="1"/>
          </p:nvPr>
        </p:nvSpPr>
        <p:spPr>
          <a:xfrm>
            <a:off x="666001" y="955474"/>
            <a:ext cx="8168686" cy="3394476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- The </a:t>
            </a:r>
            <a14:m>
              <m:oMath>
                <m:r>
                  <a:rPr xmlns:a="http://schemas.openxmlformats.org/drawingml/2006/main" sz="18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8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8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balances </a:t>
            </a:r>
            <a:r>
              <a:rPr b="1"/>
              <a:t>exploration</a:t>
            </a:r>
            <a:r>
              <a:t> and </a:t>
            </a:r>
            <a:r>
              <a:rPr b="1"/>
              <a:t>exploitation.</a:t>
            </a:r>
            <a:endParaRPr b="1"/>
          </a:p>
          <a:p>
            <a:pPr>
              <a:defRPr b="1" sz="1800"/>
            </a:pPr>
          </a:p>
          <a:p>
            <a:pPr>
              <a:defRPr sz="1800"/>
            </a:pPr>
            <a:r>
              <a:t>- In a simple example </a:t>
            </a:r>
            <a14:m>
              <m:oMath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⋅</m:t>
                </m:r>
                <m:r>
                  <m:rPr>
                    <m:nor/>
                  </m:rP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sd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indent="457200">
              <a:defRPr sz="1500"/>
            </a:pPr>
            <a:r>
              <a:t>- Small </a:t>
            </a:r>
            <a14:m>
              <m:oMath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 Local Optimisation (exploitation)</a:t>
            </a:r>
          </a:p>
          <a:p>
            <a:pPr lvl="1" indent="457200">
              <a:defRPr sz="1500"/>
            </a:pPr>
            <a:r>
              <a:t>- Large </a:t>
            </a:r>
            <a14:m>
              <m:oMath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≈</m:t>
                </m:r>
                <m:r>
                  <m:rPr>
                    <m:nor/>
                  </m:rP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sd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 Global Optimisation (exploration)</a:t>
            </a:r>
          </a:p>
          <a:p>
            <a:pPr lvl="1" indent="457200">
              <a:defRPr sz="1500"/>
            </a:pPr>
          </a:p>
          <a:p>
            <a:pPr lvl="1" indent="457200">
              <a:defRPr sz="1500"/>
            </a:pPr>
          </a:p>
          <a:p>
            <a:pPr>
              <a:defRPr sz="1500"/>
            </a:pPr>
            <a:r>
              <a:t>- Then the query strategy is simply:  </a:t>
            </a:r>
            <a14:m>
              <m:oMath>
                <m:sSub>
                  <m:e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nor/>
                  </m:rP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query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m:rPr>
                        <m:nor/>
                      </m:rP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argmax</m:t>
                    </m:r>
                  </m:e>
                  <m:sub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sub>
                </m:sSub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;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9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 - example</a:t>
            </a:r>
          </a:p>
        </p:txBody>
      </p:sp>
      <p:sp>
        <p:nvSpPr>
          <p:cNvPr id="197" name="Slide Number Placeholder 1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Content Placeholder 6"/>
          <p:cNvSpPr txBox="1"/>
          <p:nvPr>
            <p:ph type="body" sz="quarter" idx="1"/>
          </p:nvPr>
        </p:nvSpPr>
        <p:spPr>
          <a:xfrm>
            <a:off x="473187" y="806705"/>
            <a:ext cx="5599758" cy="930756"/>
          </a:xfrm>
          <a:prstGeom prst="rect">
            <a:avLst/>
          </a:prstGeom>
        </p:spPr>
        <p:txBody>
          <a:bodyPr/>
          <a:lstStyle/>
          <a:p>
            <a:pPr defTabSz="370331">
              <a:spcBef>
                <a:spcPts val="200"/>
              </a:spcBef>
              <a:defRPr sz="1200"/>
            </a:pPr>
            <a:r>
              <a:t>- We have the objective </a:t>
            </a:r>
            <a14:m>
              <m:oMath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11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11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m:rPr>
                    <m:sty m:val="p"/>
                  </m:rP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s</m:t>
                </m:r>
                <m:r>
                  <m:rPr>
                    <m:sty m:val="p"/>
                  </m:rP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i</m:t>
                </m:r>
                <m:r>
                  <m:rPr>
                    <m:sty m:val="p"/>
                  </m:rP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5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π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sSup>
                  <m:e>
                    <m:r>
                      <a:rPr xmlns:a="http://schemas.openxmlformats.org/drawingml/2006/main" sz="11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11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</m:oMath>
            </a14:m>
          </a:p>
          <a:p>
            <a:pPr defTabSz="370331">
              <a:spcBef>
                <a:spcPts val="200"/>
              </a:spcBef>
              <a:defRPr sz="1200"/>
            </a:pPr>
            <a:r>
              <a:t>- We obtain a random sample of </a:t>
            </a:r>
            <a14:m>
              <m:oMath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5</m:t>
                </m:r>
              </m:oMath>
            </a14:m>
            <a:r>
              <a:t> input points</a:t>
            </a:r>
          </a:p>
        </p:txBody>
      </p:sp>
      <p:pic>
        <p:nvPicPr>
          <p:cNvPr id="199" name="bo_objective.png" descr="bo_object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0303" y="896029"/>
            <a:ext cx="2619342" cy="174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o_initial.png" descr="bo_initi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0303" y="2731909"/>
            <a:ext cx="2619342" cy="1746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bo_bootstrap.png" descr="bo_bootstra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476" y="1533309"/>
            <a:ext cx="5328767" cy="2962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itle slide - horizontal">
  <a:themeElements>
    <a:clrScheme name="Title slide - horizontal">
      <a:dk1>
        <a:srgbClr val="333333"/>
      </a:dk1>
      <a:lt1>
        <a:srgbClr val="FFFFFF"/>
      </a:lt1>
      <a:dk2>
        <a:srgbClr val="A7A7A7"/>
      </a:dk2>
      <a:lt2>
        <a:srgbClr val="535353"/>
      </a:lt2>
      <a:accent1>
        <a:srgbClr val="003479"/>
      </a:accent1>
      <a:accent2>
        <a:srgbClr val="00A0DF"/>
      </a:accent2>
      <a:accent3>
        <a:srgbClr val="1C75BC"/>
      </a:accent3>
      <a:accent4>
        <a:srgbClr val="349941"/>
      </a:accent4>
      <a:accent5>
        <a:srgbClr val="6EBD44"/>
      </a:accent5>
      <a:accent6>
        <a:srgbClr val="828282"/>
      </a:accent6>
      <a:hlink>
        <a:srgbClr val="0000FF"/>
      </a:hlink>
      <a:folHlink>
        <a:srgbClr val="FF00FF"/>
      </a:folHlink>
    </a:clrScheme>
    <a:fontScheme name="Title slide - horizontal">
      <a:majorFont>
        <a:latin typeface="Verdana"/>
        <a:ea typeface="Verdana"/>
        <a:cs typeface="Verdana"/>
      </a:majorFont>
      <a:minorFont>
        <a:latin typeface="Helvetica"/>
        <a:ea typeface="Helvetica"/>
        <a:cs typeface="Helvetica"/>
      </a:minorFont>
    </a:fontScheme>
    <a:fmtScheme name="Title slide - horizont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2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2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itle slide - horizontal">
  <a:themeElements>
    <a:clrScheme name="Title slide - horizont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3479"/>
      </a:accent1>
      <a:accent2>
        <a:srgbClr val="00A0DF"/>
      </a:accent2>
      <a:accent3>
        <a:srgbClr val="1C75BC"/>
      </a:accent3>
      <a:accent4>
        <a:srgbClr val="349941"/>
      </a:accent4>
      <a:accent5>
        <a:srgbClr val="6EBD44"/>
      </a:accent5>
      <a:accent6>
        <a:srgbClr val="828282"/>
      </a:accent6>
      <a:hlink>
        <a:srgbClr val="0000FF"/>
      </a:hlink>
      <a:folHlink>
        <a:srgbClr val="FF00FF"/>
      </a:folHlink>
    </a:clrScheme>
    <a:fontScheme name="Title slide - horizontal">
      <a:majorFont>
        <a:latin typeface="Verdana"/>
        <a:ea typeface="Verdana"/>
        <a:cs typeface="Verdana"/>
      </a:majorFont>
      <a:minorFont>
        <a:latin typeface="Helvetica"/>
        <a:ea typeface="Helvetica"/>
        <a:cs typeface="Helvetica"/>
      </a:minorFont>
    </a:fontScheme>
    <a:fmtScheme name="Title slide - horizont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2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2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33333"/>
            </a:solidFill>
            <a:effectLst/>
            <a:uFillTx/>
            <a:latin typeface="+mj-lt"/>
            <a:ea typeface="+mj-ea"/>
            <a:cs typeface="+mj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